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
  </p:notesMasterIdLst>
  <p:sldIdLst>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Lst>
  <p:sldSz cx="9144000" cy="5143500" type="screen16x9"/>
  <p:notesSz cx="6858000" cy="9144000"/>
  <p:embeddedFontLst>
    <p:embeddedFont>
      <p:font typeface="Proxima Nova" panose="02000506030000020004" pitchFamily="2"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42" d="100"/>
          <a:sy n="142" d="100"/>
        </p:scale>
        <p:origin x="192" y="3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font" Target="fonts/font1.fntdata"/><Relationship Id="rId5" Type="http://schemas.openxmlformats.org/officeDocument/2006/relationships/font" Target="fonts/font2.fntdata"/><Relationship Id="rId6" Type="http://schemas.openxmlformats.org/officeDocument/2006/relationships/font" Target="fonts/font3.fntdata"/><Relationship Id="rId7" Type="http://schemas.openxmlformats.org/officeDocument/2006/relationships/font" Target="fonts/font4.fntdata"/><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The concept of the ripple effect illustrates how small accomplishments can lead to significant changes. Each task completed not only boosts your confidence but also encourages you to tackle more substantial challenges. This momentum is crucial for maintaining productivity and achieving your goals.</a:t>
            </a:r>
          </a:p>
        </p:txBody>
      </p:sp>
    </p:spTree>
  </p:cSld>
  <p:clrMapOvr>
    <a:masterClrMapping/>
  </p:clrMapOvr>
</p:notes>
</file>

<file path=ppt/notesSlides/notesSlide1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In conclusion, the impact of small actions on our lives and the world cannot be overstated. By starting small and committing to our goals, we can create meaningful change. I encourage each of you to take that first step and recognize the power of your actions.</a:t>
            </a:r>
          </a:p>
        </p:txBody>
      </p:sp>
    </p:spTree>
  </p:cSld>
  <p:clrMapOvr>
    <a:masterClrMapping/>
  </p:clrMapOvr>
</p:notes>
</file>

<file path=ppt/notesSlides/notesSlide1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Taking risks and facing difficulties are essential for personal growth. By stepping out of our comfort zones and embracing challenges, we can develop resilience and adaptability. It is through adversity that we often find our greatest strengths.</a:t>
            </a:r>
          </a:p>
        </p:txBody>
      </p:sp>
    </p:spTree>
  </p:cSld>
  <p:clrMapOvr>
    <a:masterClrMapping/>
  </p:clrMapOvr>
</p:notes>
</file>

<file path=ppt/notesSlides/notesSlide1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Navy SEAL training offers profound insights into the importance of discipline and attention to detail. The seemingly simple act of making your bed is a powerful lesson in self-discipline and the significance of routine. These principles are not only applicable in military training but also in our daily lives.</a:t>
            </a:r>
          </a:p>
        </p:txBody>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The bell in Navy SEAL training symbolizes the choice to quit. It serves as a powerful reminder of the consequences of giving up and the importance of commitment. By resisting the temptation to ring the bell, we can push through challenges and achieve our goals.</a:t>
            </a:r>
          </a:p>
        </p:txBody>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In this presentation, we will explore the profound impact of small actions on our daily lives and how they connect to our larger aspirations. The act of making your bed every morning is not just a mundane chore; it symbolizes the importance of discipline and the foundation for a productive day. We will delve into how these small tasks can lead to significant changes in our lives and the world around us.</a:t>
            </a:r>
          </a:p>
        </p:txBody>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Empowering others is a powerful way to create change. By influencing those around us, we can foster a culture of hope and resilience. The ripple effect of our actions can lead to a better world for future generations.</a:t>
            </a:r>
          </a:p>
        </p:txBody>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Making your bed every morning is more than just a chore; it is a powerful ritual that sets the stage for the day. This simple act provides a sense of accomplishment that can propel you into a productive day. The psychological benefits of starting your day with a completed task can lead to increased motivation and a more positive outlook.</a:t>
            </a:r>
          </a:p>
        </p:txBody>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Resilience is a vital quality that enables us to navigate life's challenges. By facing adversity and learning from our failures, we can cultivate a stronger sense of self. The discipline gained from small tasks, like making your bed, prepares us to confront larger obstacles with confidence.</a:t>
            </a:r>
          </a:p>
        </p:txBody>
      </p:sp>
    </p:spTree>
  </p:cSld>
  <p:clrMapOvr>
    <a:masterClrMapping/>
  </p:clrMapOvr>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Now, I would like to open the floor for questions and discussion. I encourage everyone to share their personal experiences and insights related to the themes we've explored today. Let's engage in a meaningful dialogue about the power of small actions and their impact on our lives.</a:t>
            </a:r>
          </a:p>
        </p:txBody>
      </p:sp>
    </p:spTree>
  </p:cSld>
  <p:clrMapOvr>
    <a:masterClrMapping/>
  </p:clrMapOvr>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Hope is a powerful catalyst for personal growth. It inspires individuals to overcome challenges and strive for a better future. By looking to inspirational figures who have made a difference, we can harness the power of hope to uplift ourselves and those around us.</a:t>
            </a:r>
          </a:p>
        </p:txBody>
      </p:sp>
    </p:spTree>
  </p:cSld>
  <p:clrMapOvr>
    <a:masterClrMapping/>
  </p:clrMapOvr>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The philosophy behind making your bed extends beyond the physical act; it embodies a mindset of responsibility and control. This simple task serves as a reminder that the little things in life matter and can lead to significant changes in our overall well-being.</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1"/>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2"/>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60" name="Google Shape;60;p12"/>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userDrawn="1">
  <p:cSld name="SECTION_HEADER">
    <p:bg>
      <p:bgPr>
        <a:solidFill>
          <a:schemeClr val="dk1"/>
        </a:solidFill>
        <a:effectLst/>
      </p:bgPr>
    </p:bg>
    <p:spTree>
      <p:nvGrpSpPr>
        <p:cNvPr id="1"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5" name="Google Shape;15;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304875"/>
            <a:ext cx="85206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subTitle" idx="2"/>
          </p:nvPr>
        </p:nvSpPr>
        <p:spPr>
          <a:xfrm>
            <a:off x="387975" y="789025"/>
            <a:ext cx="8520600" cy="8331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userDrawn="1">
  <p:cSld name="TITLE_AND_BODY_1">
    <p:spTree>
      <p:nvGrpSpPr>
        <p:cNvPr id="1"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hasCustomPrompt="1"/>
          </p:nvPr>
        </p:nvSpPr>
        <p:spPr>
          <a:xfrm>
            <a:off x="311700" y="0"/>
            <a:ext cx="8520600" cy="712925"/>
          </a:xfrm>
          <a:prstGeom prst="rect">
            <a:avLst/>
          </a:prstGeom>
        </p:spPr>
        <p:txBody>
          <a:bodyPr spcFirstLastPara="1" wrap="square" lIns="91425" tIns="91425" rIns="91425" bIns="91425" anchor="ctr"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dirty="0"/>
              <a:t>Agenda</a:t>
            </a:r>
            <a:endParaRPr dirty="0"/>
          </a:p>
        </p:txBody>
      </p:sp>
      <p:sp>
        <p:nvSpPr>
          <p:cNvPr id="26" name="Google Shape;26;p5"/>
          <p:cNvSpPr txBox="1">
            <a:spLocks noGrp="1"/>
          </p:cNvSpPr>
          <p:nvPr>
            <p:ph type="body" idx="1"/>
          </p:nvPr>
        </p:nvSpPr>
        <p:spPr>
          <a:xfrm>
            <a:off x="311700" y="1194734"/>
            <a:ext cx="8520600" cy="3850965"/>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SzPts val="16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dirty="0"/>
          </a:p>
        </p:txBody>
      </p:sp>
      <p:sp>
        <p:nvSpPr>
          <p:cNvPr id="27" name="Google Shape;27;p5"/>
          <p:cNvSpPr txBox="1">
            <a:spLocks noGrp="1"/>
          </p:cNvSpPr>
          <p:nvPr>
            <p:ph type="sldNum" idx="12"/>
          </p:nvPr>
        </p:nvSpPr>
        <p:spPr>
          <a:xfrm>
            <a:off x="8832297" y="4863993"/>
            <a:ext cx="311411" cy="192824"/>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10" name="Subtitle 1">
            <a:extLst>
              <a:ext uri="{FF2B5EF4-FFF2-40B4-BE49-F238E27FC236}">
                <a16:creationId xmlns:a16="http://schemas.microsoft.com/office/drawing/2014/main" id="{0D296A4F-FF01-A06E-7AAA-3D203B6399A4}"/>
              </a:ext>
            </a:extLst>
          </p:cNvPr>
          <p:cNvSpPr>
            <a:spLocks noGrp="1"/>
          </p:cNvSpPr>
          <p:nvPr>
            <p:ph type="subTitle" idx="13"/>
          </p:nvPr>
        </p:nvSpPr>
        <p:spPr>
          <a:xfrm>
            <a:off x="311699" y="712926"/>
            <a:ext cx="8520599" cy="481810"/>
          </a:xfrm>
        </p:spPr>
        <p:txBody>
          <a:bodyPr tIns="0" anchor="t">
            <a:normAutofit/>
          </a:bodyPr>
          <a:lstStyle>
            <a:lvl1pPr marL="0" indent="0" algn="l">
              <a:lnSpc>
                <a:spcPct val="100000"/>
              </a:lnSpc>
              <a:buNone/>
              <a:defRPr sz="1600"/>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a:t>Click to edit Master subtitle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body" idx="1"/>
          </p:nvPr>
        </p:nvSpPr>
        <p:spPr>
          <a:xfrm>
            <a:off x="311700" y="13810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6"/>
          <p:cNvSpPr txBox="1">
            <a:spLocks noGrp="1"/>
          </p:cNvSpPr>
          <p:nvPr>
            <p:ph type="subTitle" idx="3"/>
          </p:nvPr>
        </p:nvSpPr>
        <p:spPr>
          <a:xfrm>
            <a:off x="386975" y="8640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4" name="Google Shape;34;p6"/>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w="19050" cap="flat" cmpd="sng">
            <a:solidFill>
              <a:schemeClr val="dk1"/>
            </a:solidFill>
            <a:prstDash val="solid"/>
            <a:round/>
            <a:headEnd type="none" w="sm" len="sm"/>
            <a:tailEnd type="none" w="sm" len="sm"/>
          </a:ln>
        </p:spPr>
      </p:cxn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10"/>
          <p:cNvSpPr txBox="1">
            <a:spLocks noGrp="1"/>
          </p:cNvSpPr>
          <p:nvPr>
            <p:ph type="body" idx="1"/>
          </p:nvPr>
        </p:nvSpPr>
        <p:spPr>
          <a:xfrm>
            <a:off x="3117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0" name="Google Shape;50;p10"/>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1" name="Google Shape;51;p10"/>
          <p:cNvSpPr txBox="1">
            <a:spLocks noGrp="1"/>
          </p:cNvSpPr>
          <p:nvPr>
            <p:ph type="subTitle" idx="3"/>
          </p:nvPr>
        </p:nvSpPr>
        <p:spPr>
          <a:xfrm>
            <a:off x="386975" y="7878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52" name="Google Shape;52;p10"/>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
        <p:nvSpPr>
          <p:cNvPr id="53" name="Google Shape;53;p10"/>
          <p:cNvSpPr txBox="1">
            <a:spLocks noGrp="1"/>
          </p:cNvSpPr>
          <p:nvPr>
            <p:ph type="sldNum" idx="5"/>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 Id="rId3"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png"/><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notesSlide" Target="../notesSlides/notesSlide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 Id="rId3"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notesSlide" Target="../notesSlides/notesSlide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png"/><Relationship Id="rId3" Type="http://schemas.openxmlformats.org/officeDocument/2006/relationships/notesSlide" Target="../notesSlides/notesSlide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 Id="rId3" Type="http://schemas.openxmlformats.org/officeDocument/2006/relationships/notesSlide" Target="../notesSlides/notesSlide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notesSlide" Target="../notesSlides/notesSlide6.xml"/></Relationships>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The Role of Hope in Personal Growth</a:t>
            </a:r>
          </a:p>
        </p:txBody>
      </p:sp>
      <p:sp>
        <p:nvSpPr>
          <p:cNvPr id="4" name="Subtitle 3"/>
          <p:cNvSpPr>
            <a:spLocks noGrp="1"/>
          </p:cNvSpPr>
          <p:nvPr>
            <p:ph type="subTitle" idx="13"/>
          </p:nvPr>
        </p:nvSpPr>
        <p:spPr/>
        <p:txBody>
          <a:bodyPr>
            <a:normAutofit/>
          </a:bodyPr>
          <a:lstStyle/>
          <a:p>
            <a:r>
              <a:t>Power of Hope and Inspirational Figures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275778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Power of Hope:</a:t>
            </a:r>
            <a:r>
              <a:rPr b="0" i="0" sz="1300">
                <a:solidFill>
                  <a:srgbClr val="616161"/>
                </a:solidFill>
                <a:latin typeface="Proxima Nova"/>
              </a:rPr>
              <a:t> Hope serves as a driving force in personal growth, inspiring individuals to strive for better outcomes and to believe in their potential.</a:t>
            </a:r>
          </a:p>
          <a:p>
            <a:pPr lvl="1" algn="l" marL="228600" indent="-91440">
              <a:spcBef>
                <a:spcPts val="1200"/>
              </a:spcBef>
              <a:spcAft>
                <a:spcPts val="0"/>
              </a:spcAft>
              <a:buSzPct val="100000"/>
              <a:buFont typeface="Arial"/>
              <a:buChar char="•"/>
            </a:pPr>
            <a:r>
              <a:rPr b="1" i="0" sz="1300">
                <a:solidFill>
                  <a:srgbClr val="616161"/>
                </a:solidFill>
                <a:latin typeface="Proxima Nova"/>
              </a:rPr>
              <a:t>Inspirational Figures:</a:t>
            </a:r>
            <a:r>
              <a:rPr b="0" i="0" sz="1300">
                <a:solidFill>
                  <a:srgbClr val="616161"/>
                </a:solidFill>
                <a:latin typeface="Proxima Nova"/>
              </a:rPr>
              <a:t> Historical figures who have overcome adversity exemplify the power of hope. Their stories motivate others to pursue their dreams and make a difference.</a:t>
            </a:r>
          </a:p>
          <a:p>
            <a:pPr lvl="1" algn="l" marL="228600" indent="-91440">
              <a:spcBef>
                <a:spcPts val="1200"/>
              </a:spcBef>
              <a:spcAft>
                <a:spcPts val="0"/>
              </a:spcAft>
              <a:buSzPct val="100000"/>
              <a:buFont typeface="Arial"/>
              <a:buChar char="•"/>
            </a:pPr>
            <a:r>
              <a:rPr b="1" i="0" sz="1300">
                <a:solidFill>
                  <a:srgbClr val="616161"/>
                </a:solidFill>
                <a:latin typeface="Proxima Nova"/>
              </a:rPr>
              <a:t>Impact on Others:</a:t>
            </a:r>
            <a:r>
              <a:rPr b="0" i="0" sz="1300">
                <a:solidFill>
                  <a:srgbClr val="616161"/>
                </a:solidFill>
                <a:latin typeface="Proxima Nova"/>
              </a:rPr>
              <a:t> By embodying hope, individuals can inspire those around them, creating a ripple effect that encourages collective growth and positivity.</a:t>
            </a:r>
          </a:p>
        </p:txBody>
      </p:sp>
      <p:sp>
        <p:nvSpPr>
          <p:cNvPr id="10" name="Rectangle 9"/>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_q_l3v69.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Carlos on Unsplash</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The Bell: A Symbol of Quitting</a:t>
            </a:r>
          </a:p>
        </p:txBody>
      </p:sp>
      <p:sp>
        <p:nvSpPr>
          <p:cNvPr id="4" name="Subtitle 3"/>
          <p:cNvSpPr>
            <a:spLocks noGrp="1"/>
          </p:cNvSpPr>
          <p:nvPr>
            <p:ph type="subTitle" idx="13"/>
          </p:nvPr>
        </p:nvSpPr>
        <p:spPr/>
        <p:txBody>
          <a:bodyPr>
            <a:normAutofit/>
          </a:bodyPr>
          <a:lstStyle/>
          <a:p>
            <a:r>
              <a:t>Choice to Quit and Consequences of Giving Up</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8686800" cy="16912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Rectangle 8"/>
          <p:cNvSpPr/>
          <p:nvPr/>
        </p:nvSpPr>
        <p:spPr>
          <a:xfrm>
            <a:off x="228600" y="1508670"/>
            <a:ext cx="2692300" cy="16912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Rectangle 9"/>
          <p:cNvSpPr/>
          <p:nvPr/>
        </p:nvSpPr>
        <p:spPr>
          <a:xfrm>
            <a:off x="142235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422350" y="1508670"/>
            <a:ext cx="304800" cy="304800"/>
          </a:xfrm>
          <a:prstGeom prst="rect">
            <a:avLst/>
          </a:prstGeom>
          <a:noFill/>
          <a:ln>
            <a:noFill/>
          </a:ln>
        </p:spPr>
        <p:txBody>
          <a:bodyPr wrap="square" bIns="0" lIns="0" rIns="0" tIns="0" anchor="t">
            <a:spAutoFit/>
          </a:bodyPr>
          <a:lstStyle/>
          <a:p>
            <a:pPr algn="ctr"/>
          </a:p>
        </p:txBody>
      </p:sp>
      <p:pic>
        <p:nvPicPr>
          <p:cNvPr id="12" name="Picture 11" descr="tmpm9mqqhys.png"/>
          <p:cNvPicPr>
            <a:picLocks noChangeAspect="1"/>
          </p:cNvPicPr>
          <p:nvPr/>
        </p:nvPicPr>
        <p:blipFill>
          <a:blip r:embed="rId2"/>
          <a:stretch>
            <a:fillRect/>
          </a:stretch>
        </p:blipFill>
        <p:spPr>
          <a:xfrm>
            <a:off x="1422350" y="1508670"/>
            <a:ext cx="304800" cy="304800"/>
          </a:xfrm>
          <a:prstGeom prst="rect">
            <a:avLst/>
          </a:prstGeom>
        </p:spPr>
      </p:pic>
      <p:sp>
        <p:nvSpPr>
          <p:cNvPr id="13" name="TextBox 12"/>
          <p:cNvSpPr txBox="1"/>
          <p:nvPr/>
        </p:nvSpPr>
        <p:spPr>
          <a:xfrm>
            <a:off x="22860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Choice to Quit</a:t>
            </a:r>
          </a:p>
          <a:p>
            <a:pPr algn="ctr">
              <a:spcAft>
                <a:spcPts val="1200"/>
              </a:spcAft>
            </a:pPr>
            <a:r>
              <a:rPr b="0" i="0" sz="1300">
                <a:solidFill>
                  <a:srgbClr val="616161"/>
                </a:solidFill>
                <a:latin typeface="Proxima Nova"/>
              </a:rPr>
              <a:t>The bell represents the easy way out, a choice to give up when faced with challenges. It serves as a reminder of the importance of commitment and perseverance.</a:t>
            </a:r>
          </a:p>
        </p:txBody>
      </p:sp>
      <p:sp>
        <p:nvSpPr>
          <p:cNvPr id="14" name="Rectangle 13"/>
          <p:cNvSpPr/>
          <p:nvPr/>
        </p:nvSpPr>
        <p:spPr>
          <a:xfrm>
            <a:off x="3225700" y="1508670"/>
            <a:ext cx="2692449" cy="16912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Rectangle 14"/>
          <p:cNvSpPr/>
          <p:nvPr/>
        </p:nvSpPr>
        <p:spPr>
          <a:xfrm>
            <a:off x="4419451"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419451" y="1508670"/>
            <a:ext cx="304800" cy="304800"/>
          </a:xfrm>
          <a:prstGeom prst="rect">
            <a:avLst/>
          </a:prstGeom>
          <a:noFill/>
          <a:ln>
            <a:noFill/>
          </a:ln>
        </p:spPr>
        <p:txBody>
          <a:bodyPr wrap="square" bIns="0" lIns="0" rIns="0" tIns="0" anchor="t">
            <a:spAutoFit/>
          </a:bodyPr>
          <a:lstStyle/>
          <a:p>
            <a:pPr algn="ctr"/>
          </a:p>
        </p:txBody>
      </p:sp>
      <p:pic>
        <p:nvPicPr>
          <p:cNvPr id="17" name="Picture 16" descr="tmppk82tyzp.png"/>
          <p:cNvPicPr>
            <a:picLocks noChangeAspect="1"/>
          </p:cNvPicPr>
          <p:nvPr/>
        </p:nvPicPr>
        <p:blipFill>
          <a:blip r:embed="rId3"/>
          <a:stretch>
            <a:fillRect/>
          </a:stretch>
        </p:blipFill>
        <p:spPr>
          <a:xfrm>
            <a:off x="4419451" y="1508670"/>
            <a:ext cx="304800" cy="304800"/>
          </a:xfrm>
          <a:prstGeom prst="rect">
            <a:avLst/>
          </a:prstGeom>
        </p:spPr>
      </p:pic>
      <p:sp>
        <p:nvSpPr>
          <p:cNvPr id="18" name="TextBox 17"/>
          <p:cNvSpPr txBox="1"/>
          <p:nvPr/>
        </p:nvSpPr>
        <p:spPr>
          <a:xfrm>
            <a:off x="3225700" y="1965870"/>
            <a:ext cx="2692449"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Consequences of Giving Up</a:t>
            </a:r>
          </a:p>
          <a:p>
            <a:pPr algn="ctr">
              <a:spcAft>
                <a:spcPts val="1200"/>
              </a:spcAft>
            </a:pPr>
            <a:r>
              <a:rPr b="0" i="0" sz="1300">
                <a:solidFill>
                  <a:srgbClr val="616161"/>
                </a:solidFill>
                <a:latin typeface="Proxima Nova"/>
              </a:rPr>
              <a:t>Quitting can lead to missed opportunities and unfulfilled potential. The decision to ring the bell can have lasting effects on one's journey.</a:t>
            </a:r>
          </a:p>
        </p:txBody>
      </p:sp>
      <p:sp>
        <p:nvSpPr>
          <p:cNvPr id="19" name="Rectangle 18"/>
          <p:cNvSpPr/>
          <p:nvPr/>
        </p:nvSpPr>
        <p:spPr>
          <a:xfrm>
            <a:off x="6222950" y="1508670"/>
            <a:ext cx="2692300" cy="16912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Rectangle 19"/>
          <p:cNvSpPr/>
          <p:nvPr/>
        </p:nvSpPr>
        <p:spPr>
          <a:xfrm>
            <a:off x="74167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7416700" y="1508670"/>
            <a:ext cx="304800" cy="304800"/>
          </a:xfrm>
          <a:prstGeom prst="rect">
            <a:avLst/>
          </a:prstGeom>
          <a:noFill/>
          <a:ln>
            <a:noFill/>
          </a:ln>
        </p:spPr>
        <p:txBody>
          <a:bodyPr wrap="square" bIns="0" lIns="0" rIns="0" tIns="0" anchor="t">
            <a:spAutoFit/>
          </a:bodyPr>
          <a:lstStyle/>
          <a:p>
            <a:pPr algn="ctr"/>
          </a:p>
        </p:txBody>
      </p:sp>
      <p:pic>
        <p:nvPicPr>
          <p:cNvPr id="22" name="Picture 21" descr="tmpsyv5t56v.png"/>
          <p:cNvPicPr>
            <a:picLocks noChangeAspect="1"/>
          </p:cNvPicPr>
          <p:nvPr/>
        </p:nvPicPr>
        <p:blipFill>
          <a:blip r:embed="rId4"/>
          <a:stretch>
            <a:fillRect/>
          </a:stretch>
        </p:blipFill>
        <p:spPr>
          <a:xfrm>
            <a:off x="7416700" y="1508670"/>
            <a:ext cx="304800" cy="304800"/>
          </a:xfrm>
          <a:prstGeom prst="rect">
            <a:avLst/>
          </a:prstGeom>
        </p:spPr>
      </p:pic>
      <p:sp>
        <p:nvSpPr>
          <p:cNvPr id="23" name="TextBox 22"/>
          <p:cNvSpPr txBox="1"/>
          <p:nvPr/>
        </p:nvSpPr>
        <p:spPr>
          <a:xfrm>
            <a:off x="622295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Importance of Commitment</a:t>
            </a:r>
          </a:p>
          <a:p>
            <a:pPr algn="ctr">
              <a:spcAft>
                <a:spcPts val="1200"/>
              </a:spcAft>
            </a:pPr>
            <a:r>
              <a:rPr b="0" i="0" sz="1300">
                <a:solidFill>
                  <a:srgbClr val="616161"/>
                </a:solidFill>
                <a:latin typeface="Proxima Nova"/>
              </a:rPr>
              <a:t>Staying committed to your goals, even in the face of adversity, is crucial for achieving success and making a meaningful impact.</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Taking Risks and Facing Difficulties</a:t>
            </a:r>
          </a:p>
        </p:txBody>
      </p:sp>
      <p:sp>
        <p:nvSpPr>
          <p:cNvPr id="4" name="Subtitle 3"/>
          <p:cNvSpPr>
            <a:spLocks noGrp="1"/>
          </p:cNvSpPr>
          <p:nvPr>
            <p:ph type="subTitle" idx="13"/>
          </p:nvPr>
        </p:nvSpPr>
        <p:spPr/>
        <p:txBody>
          <a:bodyPr>
            <a:normAutofit/>
          </a:bodyPr>
          <a:lstStyle/>
          <a:p>
            <a:r>
              <a:t>Embracing Challenges for Growth</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275778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Stepping Out of Comfort Zone:</a:t>
            </a:r>
            <a:r>
              <a:rPr b="0" i="0" sz="1300">
                <a:solidFill>
                  <a:srgbClr val="616161"/>
                </a:solidFill>
                <a:latin typeface="Proxima Nova"/>
              </a:rPr>
              <a:t> Growth often requires stepping outside of our comfort zones. Embracing challenges can lead to personal development and new opportunities.</a:t>
            </a:r>
          </a:p>
          <a:p>
            <a:pPr lvl="1" algn="l" marL="228600" indent="-91440">
              <a:spcBef>
                <a:spcPts val="1200"/>
              </a:spcBef>
              <a:spcAft>
                <a:spcPts val="0"/>
              </a:spcAft>
              <a:buSzPct val="100000"/>
              <a:buFont typeface="Arial"/>
              <a:buChar char="•"/>
            </a:pPr>
            <a:r>
              <a:rPr b="1" i="0" sz="1300">
                <a:solidFill>
                  <a:srgbClr val="616161"/>
                </a:solidFill>
                <a:latin typeface="Proxima Nova"/>
              </a:rPr>
              <a:t>Embracing Challenges:</a:t>
            </a:r>
            <a:r>
              <a:rPr b="0" i="0" sz="1300">
                <a:solidFill>
                  <a:srgbClr val="616161"/>
                </a:solidFill>
                <a:latin typeface="Proxima Nova"/>
              </a:rPr>
              <a:t> Facing difficulties head-on fosters resilience and adaptability. It is through challenges that we learn and grow the most.</a:t>
            </a:r>
          </a:p>
          <a:p>
            <a:pPr lvl="1" algn="l" marL="228600" indent="-91440">
              <a:spcBef>
                <a:spcPts val="1200"/>
              </a:spcBef>
              <a:spcAft>
                <a:spcPts val="0"/>
              </a:spcAft>
              <a:buSzPct val="100000"/>
              <a:buFont typeface="Arial"/>
              <a:buChar char="•"/>
            </a:pPr>
            <a:r>
              <a:rPr b="1" i="0" sz="1300">
                <a:solidFill>
                  <a:srgbClr val="616161"/>
                </a:solidFill>
                <a:latin typeface="Proxima Nova"/>
              </a:rPr>
              <a:t>Growth Through Adversity:</a:t>
            </a:r>
            <a:r>
              <a:rPr b="0" i="0" sz="1300">
                <a:solidFill>
                  <a:srgbClr val="616161"/>
                </a:solidFill>
                <a:latin typeface="Proxima Nova"/>
              </a:rPr>
              <a:t> Adversity can be a powerful teacher. By overcoming obstacles, we build strength and character that contribute to our overall growth.</a:t>
            </a:r>
          </a:p>
        </p:txBody>
      </p:sp>
      <p:sp>
        <p:nvSpPr>
          <p:cNvPr id="10" name="Rectangle 9"/>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k9463ohn.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Jake Ingle on Unsplash</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Empowering Others: The Ripple Effect of Change</a:t>
            </a:r>
          </a:p>
        </p:txBody>
      </p:sp>
      <p:sp>
        <p:nvSpPr>
          <p:cNvPr id="4" name="Subtitle 3"/>
          <p:cNvSpPr>
            <a:spLocks noGrp="1"/>
          </p:cNvSpPr>
          <p:nvPr>
            <p:ph type="subTitle" idx="13"/>
          </p:nvPr>
        </p:nvSpPr>
        <p:spPr/>
        <p:txBody>
          <a:bodyPr>
            <a:normAutofit/>
          </a:bodyPr>
          <a:lstStyle/>
          <a:p>
            <a:r>
              <a:t>Creating a Better World Through Influence</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2552104"/>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Influencing Others:</a:t>
            </a:r>
            <a:r>
              <a:rPr b="0" i="0" sz="1300">
                <a:solidFill>
                  <a:srgbClr val="616161"/>
                </a:solidFill>
                <a:latin typeface="Proxima Nova"/>
              </a:rPr>
              <a:t> Empowering others to take action can create a ripple effect, leading to positive change in communities and beyond.</a:t>
            </a:r>
          </a:p>
          <a:p>
            <a:pPr lvl="1" algn="l" marL="228600" indent="-91440">
              <a:spcBef>
                <a:spcPts val="1200"/>
              </a:spcBef>
              <a:spcAft>
                <a:spcPts val="0"/>
              </a:spcAft>
              <a:buSzPct val="100000"/>
              <a:buFont typeface="Arial"/>
              <a:buChar char="•"/>
            </a:pPr>
            <a:r>
              <a:rPr b="1" i="0" sz="1300">
                <a:solidFill>
                  <a:srgbClr val="616161"/>
                </a:solidFill>
                <a:latin typeface="Proxima Nova"/>
              </a:rPr>
              <a:t>Creating a Better World:</a:t>
            </a:r>
            <a:r>
              <a:rPr b="0" i="0" sz="1300">
                <a:solidFill>
                  <a:srgbClr val="616161"/>
                </a:solidFill>
                <a:latin typeface="Proxima Nova"/>
              </a:rPr>
              <a:t> By inspiring those around us, we contribute to a collective effort to improve the world, fostering hope and resilience in others.</a:t>
            </a:r>
          </a:p>
          <a:p>
            <a:pPr lvl="1" algn="l" marL="228600" indent="-91440">
              <a:spcBef>
                <a:spcPts val="1200"/>
              </a:spcBef>
              <a:spcAft>
                <a:spcPts val="0"/>
              </a:spcAft>
              <a:buSzPct val="100000"/>
              <a:buFont typeface="Arial"/>
              <a:buChar char="•"/>
            </a:pPr>
            <a:r>
              <a:rPr b="1" i="0" sz="1300">
                <a:solidFill>
                  <a:srgbClr val="616161"/>
                </a:solidFill>
                <a:latin typeface="Proxima Nova"/>
              </a:rPr>
              <a:t>Legacy of Hope:</a:t>
            </a:r>
            <a:r>
              <a:rPr b="0" i="0" sz="1300">
                <a:solidFill>
                  <a:srgbClr val="616161"/>
                </a:solidFill>
                <a:latin typeface="Proxima Nova"/>
              </a:rPr>
              <a:t> The impact of empowering others can leave a lasting legacy, shaping future generations and creating a culture of support and encouragement.</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a0bhl1gq.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Wylly Suhendra on Unsplash</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Conclusion: The Impact of Small Actions on the World</a:t>
            </a:r>
          </a:p>
        </p:txBody>
      </p:sp>
      <p:sp>
        <p:nvSpPr>
          <p:cNvPr id="4" name="Subtitle 3"/>
          <p:cNvSpPr>
            <a:spLocks noGrp="1"/>
          </p:cNvSpPr>
          <p:nvPr>
            <p:ph type="subTitle" idx="13"/>
          </p:nvPr>
        </p:nvSpPr>
        <p:spPr/>
        <p:txBody>
          <a:bodyPr>
            <a:normAutofit/>
          </a:bodyPr>
          <a:lstStyle/>
          <a:p>
            <a:r>
              <a:t>Summary and Call to Action</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275778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Summary of Key Points:</a:t>
            </a:r>
            <a:r>
              <a:rPr b="0" i="0" sz="1300">
                <a:solidFill>
                  <a:srgbClr val="616161"/>
                </a:solidFill>
                <a:latin typeface="Proxima Nova"/>
              </a:rPr>
              <a:t> We have explored how small actions, like making your bed, can lead to significant changes in our lives and the world around us.</a:t>
            </a:r>
          </a:p>
          <a:p>
            <a:pPr lvl="1" algn="l" marL="228600" indent="-91440">
              <a:spcBef>
                <a:spcPts val="1200"/>
              </a:spcBef>
              <a:spcAft>
                <a:spcPts val="0"/>
              </a:spcAft>
              <a:buSzPct val="100000"/>
              <a:buFont typeface="Arial"/>
              <a:buChar char="•"/>
            </a:pPr>
            <a:r>
              <a:rPr b="1" i="0" sz="1300">
                <a:solidFill>
                  <a:srgbClr val="616161"/>
                </a:solidFill>
                <a:latin typeface="Proxima Nova"/>
              </a:rPr>
              <a:t>Call to Action:</a:t>
            </a:r>
            <a:r>
              <a:rPr b="0" i="0" sz="1300">
                <a:solidFill>
                  <a:srgbClr val="616161"/>
                </a:solidFill>
                <a:latin typeface="Proxima Nova"/>
              </a:rPr>
              <a:t> Encourage individuals to start small, recognizing that every action counts and can contribute to larger goals.</a:t>
            </a:r>
          </a:p>
          <a:p>
            <a:pPr lvl="1" algn="l" marL="228600" indent="-91440">
              <a:spcBef>
                <a:spcPts val="1200"/>
              </a:spcBef>
              <a:spcAft>
                <a:spcPts val="0"/>
              </a:spcAft>
              <a:buSzPct val="100000"/>
              <a:buFont typeface="Arial"/>
              <a:buChar char="•"/>
            </a:pPr>
            <a:r>
              <a:rPr b="1" i="0" sz="1300">
                <a:solidFill>
                  <a:srgbClr val="616161"/>
                </a:solidFill>
                <a:latin typeface="Proxima Nova"/>
              </a:rPr>
              <a:t>Encouragement to Start Small:</a:t>
            </a:r>
            <a:r>
              <a:rPr b="0" i="0" sz="1300">
                <a:solidFill>
                  <a:srgbClr val="616161"/>
                </a:solidFill>
                <a:latin typeface="Proxima Nova"/>
              </a:rPr>
              <a:t> Remind everyone that change begins with simple actions, and by committing to these, we can create a better future.</a:t>
            </a:r>
          </a:p>
        </p:txBody>
      </p:sp>
      <p:sp>
        <p:nvSpPr>
          <p:cNvPr id="10" name="Rectangle 9"/>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tq1mxxly.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Jan Antonin Kolar on Unsplash</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Q&amp;A: Engaging with the Audience</a:t>
            </a:r>
          </a:p>
        </p:txBody>
      </p:sp>
      <p:sp>
        <p:nvSpPr>
          <p:cNvPr id="4" name="Subtitle 3"/>
          <p:cNvSpPr>
            <a:spLocks noGrp="1"/>
          </p:cNvSpPr>
          <p:nvPr>
            <p:ph type="subTitle" idx="13"/>
          </p:nvPr>
        </p:nvSpPr>
        <p:spPr/>
        <p:txBody>
          <a:bodyPr>
            <a:normAutofit/>
          </a:bodyPr>
          <a:lstStyle/>
          <a:p>
            <a:r>
              <a:t>Open Floor for Questions and Discussion</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8686800" cy="148560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Rectangle 8"/>
          <p:cNvSpPr/>
          <p:nvPr/>
        </p:nvSpPr>
        <p:spPr>
          <a:xfrm>
            <a:off x="228600" y="1508670"/>
            <a:ext cx="2692300" cy="148560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Rectangle 9"/>
          <p:cNvSpPr/>
          <p:nvPr/>
        </p:nvSpPr>
        <p:spPr>
          <a:xfrm>
            <a:off x="142235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422350" y="1508670"/>
            <a:ext cx="304800" cy="304800"/>
          </a:xfrm>
          <a:prstGeom prst="rect">
            <a:avLst/>
          </a:prstGeom>
          <a:noFill/>
          <a:ln>
            <a:noFill/>
          </a:ln>
        </p:spPr>
        <p:txBody>
          <a:bodyPr wrap="square" bIns="0" lIns="0" rIns="0" tIns="0" anchor="t">
            <a:spAutoFit/>
          </a:bodyPr>
          <a:lstStyle/>
          <a:p>
            <a:pPr algn="ctr"/>
          </a:p>
        </p:txBody>
      </p:sp>
      <p:pic>
        <p:nvPicPr>
          <p:cNvPr id="12" name="Picture 11" descr="tmpvp828z2c.png"/>
          <p:cNvPicPr>
            <a:picLocks noChangeAspect="1"/>
          </p:cNvPicPr>
          <p:nvPr/>
        </p:nvPicPr>
        <p:blipFill>
          <a:blip r:embed="rId2"/>
          <a:stretch>
            <a:fillRect/>
          </a:stretch>
        </p:blipFill>
        <p:spPr>
          <a:xfrm>
            <a:off x="1422350" y="1508670"/>
            <a:ext cx="304800" cy="304800"/>
          </a:xfrm>
          <a:prstGeom prst="rect">
            <a:avLst/>
          </a:prstGeom>
        </p:spPr>
      </p:pic>
      <p:sp>
        <p:nvSpPr>
          <p:cNvPr id="13" name="TextBox 12"/>
          <p:cNvSpPr txBox="1"/>
          <p:nvPr/>
        </p:nvSpPr>
        <p:spPr>
          <a:xfrm>
            <a:off x="22860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Open Floor for Questions</a:t>
            </a:r>
          </a:p>
          <a:p>
            <a:pPr algn="ctr">
              <a:spcAft>
                <a:spcPts val="1200"/>
              </a:spcAft>
            </a:pPr>
            <a:r>
              <a:rPr b="0" i="0" sz="1300">
                <a:solidFill>
                  <a:srgbClr val="616161"/>
                </a:solidFill>
                <a:latin typeface="Proxima Nova"/>
              </a:rPr>
              <a:t>Invite the audience to ask questions and share their thoughts on the presentation.</a:t>
            </a:r>
          </a:p>
        </p:txBody>
      </p:sp>
      <p:sp>
        <p:nvSpPr>
          <p:cNvPr id="14" name="Rectangle 13"/>
          <p:cNvSpPr/>
          <p:nvPr/>
        </p:nvSpPr>
        <p:spPr>
          <a:xfrm>
            <a:off x="3225700" y="1508670"/>
            <a:ext cx="2692449" cy="148560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Rectangle 14"/>
          <p:cNvSpPr/>
          <p:nvPr/>
        </p:nvSpPr>
        <p:spPr>
          <a:xfrm>
            <a:off x="4419451"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419451" y="1508670"/>
            <a:ext cx="304800" cy="304800"/>
          </a:xfrm>
          <a:prstGeom prst="rect">
            <a:avLst/>
          </a:prstGeom>
          <a:noFill/>
          <a:ln>
            <a:noFill/>
          </a:ln>
        </p:spPr>
        <p:txBody>
          <a:bodyPr wrap="square" bIns="0" lIns="0" rIns="0" tIns="0" anchor="t">
            <a:spAutoFit/>
          </a:bodyPr>
          <a:lstStyle/>
          <a:p>
            <a:pPr algn="ctr"/>
          </a:p>
        </p:txBody>
      </p:sp>
      <p:pic>
        <p:nvPicPr>
          <p:cNvPr id="17" name="Picture 16" descr="tmpymoihq0k.png"/>
          <p:cNvPicPr>
            <a:picLocks noChangeAspect="1"/>
          </p:cNvPicPr>
          <p:nvPr/>
        </p:nvPicPr>
        <p:blipFill>
          <a:blip r:embed="rId3"/>
          <a:stretch>
            <a:fillRect/>
          </a:stretch>
        </p:blipFill>
        <p:spPr>
          <a:xfrm>
            <a:off x="4419451" y="1508670"/>
            <a:ext cx="304800" cy="304800"/>
          </a:xfrm>
          <a:prstGeom prst="rect">
            <a:avLst/>
          </a:prstGeom>
        </p:spPr>
      </p:pic>
      <p:sp>
        <p:nvSpPr>
          <p:cNvPr id="18" name="TextBox 17"/>
          <p:cNvSpPr txBox="1"/>
          <p:nvPr/>
        </p:nvSpPr>
        <p:spPr>
          <a:xfrm>
            <a:off x="3225700" y="1965870"/>
            <a:ext cx="2692449"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Discussion</a:t>
            </a:r>
          </a:p>
          <a:p>
            <a:pPr algn="ctr">
              <a:spcAft>
                <a:spcPts val="1200"/>
              </a:spcAft>
            </a:pPr>
            <a:r>
              <a:rPr b="0" i="0" sz="1300">
                <a:solidFill>
                  <a:srgbClr val="616161"/>
                </a:solidFill>
                <a:latin typeface="Proxima Nova"/>
              </a:rPr>
              <a:t>Encourage dialogue about personal experiences related to the themes discussed in the presentation.</a:t>
            </a:r>
          </a:p>
        </p:txBody>
      </p:sp>
      <p:sp>
        <p:nvSpPr>
          <p:cNvPr id="19" name="Rectangle 18"/>
          <p:cNvSpPr/>
          <p:nvPr/>
        </p:nvSpPr>
        <p:spPr>
          <a:xfrm>
            <a:off x="6222950" y="1508670"/>
            <a:ext cx="2692300" cy="148560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Rectangle 19"/>
          <p:cNvSpPr/>
          <p:nvPr/>
        </p:nvSpPr>
        <p:spPr>
          <a:xfrm>
            <a:off x="74167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7416700" y="1508670"/>
            <a:ext cx="304800" cy="304800"/>
          </a:xfrm>
          <a:prstGeom prst="rect">
            <a:avLst/>
          </a:prstGeom>
          <a:noFill/>
          <a:ln>
            <a:noFill/>
          </a:ln>
        </p:spPr>
        <p:txBody>
          <a:bodyPr wrap="square" bIns="0" lIns="0" rIns="0" tIns="0" anchor="t">
            <a:spAutoFit/>
          </a:bodyPr>
          <a:lstStyle/>
          <a:p>
            <a:pPr algn="ctr"/>
          </a:p>
        </p:txBody>
      </p:sp>
      <p:pic>
        <p:nvPicPr>
          <p:cNvPr id="22" name="Picture 21" descr="tmpxz31cb8u.png"/>
          <p:cNvPicPr>
            <a:picLocks noChangeAspect="1"/>
          </p:cNvPicPr>
          <p:nvPr/>
        </p:nvPicPr>
        <p:blipFill>
          <a:blip r:embed="rId4"/>
          <a:stretch>
            <a:fillRect/>
          </a:stretch>
        </p:blipFill>
        <p:spPr>
          <a:xfrm>
            <a:off x="7416700" y="1508670"/>
            <a:ext cx="304800" cy="304800"/>
          </a:xfrm>
          <a:prstGeom prst="rect">
            <a:avLst/>
          </a:prstGeom>
        </p:spPr>
      </p:pic>
      <p:sp>
        <p:nvSpPr>
          <p:cNvPr id="23" name="TextBox 22"/>
          <p:cNvSpPr txBox="1"/>
          <p:nvPr/>
        </p:nvSpPr>
        <p:spPr>
          <a:xfrm>
            <a:off x="622295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Sharing Personal Experiences</a:t>
            </a:r>
          </a:p>
          <a:p>
            <a:pPr algn="ctr">
              <a:spcAft>
                <a:spcPts val="1200"/>
              </a:spcAft>
            </a:pPr>
            <a:r>
              <a:rPr b="0" i="0" sz="1300">
                <a:solidFill>
                  <a:srgbClr val="616161"/>
                </a:solidFill>
                <a:latin typeface="Proxima Nova"/>
              </a:rPr>
              <a:t>Create a space for attendees to share how small actions have impacted their lives and the lives of others.</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4" name="Subtitle 3"/>
          <p:cNvSpPr>
            <a:spLocks noGrp="1"/>
          </p:cNvSpPr>
          <p:nvPr>
            <p:ph type="subTitle" idx="13"/>
          </p:nvPr>
        </p:nvSpPr>
        <p:spPr/>
        <p:txBody>
          <a:bodyPr>
            <a:normAutofit/>
          </a:bodyPr>
          <a:lstStyle/>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937295"/>
            <a:ext cx="8686800" cy="914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937295"/>
            <a:ext cx="8686800" cy="914400"/>
          </a:xfrm>
          <a:prstGeom prst="rect">
            <a:avLst/>
          </a:prstGeom>
          <a:noFill/>
          <a:ln>
            <a:noFill/>
          </a:ln>
        </p:spPr>
        <p:txBody>
          <a:bodyPr wrap="square" bIns="0" lIns="0" rIns="0" tIns="0" anchor="t">
            <a:spAutoFit/>
          </a:bodyPr>
          <a:lstStyle/>
          <a:p>
            <a:pPr algn="l"/>
            <a:r>
              <a:rPr b="0" i="0" sz="3000">
                <a:solidFill>
                  <a:srgbClr val="202729"/>
                </a:solidFill>
                <a:latin typeface="Proxima Nova"/>
              </a:rPr>
              <a:t>The Power of Small Actions: How Making Your Bed Can Change the World</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Agenda</a:t>
            </a:r>
          </a:p>
        </p:txBody>
      </p:sp>
      <p:sp>
        <p:nvSpPr>
          <p:cNvPr id="4" name="Subtitle 3"/>
          <p:cNvSpPr>
            <a:spLocks noGrp="1"/>
          </p:cNvSpPr>
          <p:nvPr>
            <p:ph type="subTitle" idx="13"/>
          </p:nvPr>
        </p:nvSpPr>
        <p:spPr/>
        <p:txBody>
          <a:bodyPr>
            <a:normAutofit/>
          </a:bodyPr>
          <a:lstStyle/>
          <a:p/>
        </p:txBody>
      </p:sp>
      <p:sp>
        <p:nvSpPr>
          <p:cNvPr id="5" name="Rectangle 4"/>
          <p:cNvSpPr/>
          <p:nvPr/>
        </p:nvSpPr>
        <p:spPr>
          <a:xfrm>
            <a:off x="228600" y="685800"/>
            <a:ext cx="8686800" cy="4343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685800"/>
            <a:ext cx="8686800" cy="4343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914400" y="685800"/>
            <a:ext cx="73152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1066800" y="6858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Rectangle 8"/>
          <p:cNvSpPr/>
          <p:nvPr/>
        </p:nvSpPr>
        <p:spPr>
          <a:xfrm>
            <a:off x="1066800" y="6858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Rectangle 9"/>
          <p:cNvSpPr/>
          <p:nvPr/>
        </p:nvSpPr>
        <p:spPr>
          <a:xfrm>
            <a:off x="1162050" y="6858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Rounded Rectangle 10"/>
          <p:cNvSpPr/>
          <p:nvPr/>
        </p:nvSpPr>
        <p:spPr>
          <a:xfrm>
            <a:off x="1066800" y="6858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1066800" y="6858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1</a:t>
            </a:r>
          </a:p>
        </p:txBody>
      </p:sp>
      <p:sp>
        <p:nvSpPr>
          <p:cNvPr id="13" name="Rectangle 12"/>
          <p:cNvSpPr/>
          <p:nvPr/>
        </p:nvSpPr>
        <p:spPr>
          <a:xfrm>
            <a:off x="1295400" y="6858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Rectangle 13"/>
          <p:cNvSpPr/>
          <p:nvPr/>
        </p:nvSpPr>
        <p:spPr>
          <a:xfrm>
            <a:off x="1447800" y="6858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1447800" y="6858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Introduction: The Significance of Small Actions</a:t>
            </a:r>
          </a:p>
        </p:txBody>
      </p:sp>
      <p:sp>
        <p:nvSpPr>
          <p:cNvPr id="16" name="Rectangle 15"/>
          <p:cNvSpPr/>
          <p:nvPr/>
        </p:nvSpPr>
        <p:spPr>
          <a:xfrm>
            <a:off x="1066800" y="9525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Rectangle 16"/>
          <p:cNvSpPr/>
          <p:nvPr/>
        </p:nvSpPr>
        <p:spPr>
          <a:xfrm>
            <a:off x="1066800" y="9525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Rectangle 17"/>
          <p:cNvSpPr/>
          <p:nvPr/>
        </p:nvSpPr>
        <p:spPr>
          <a:xfrm>
            <a:off x="1162050" y="9525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Rounded Rectangle 18"/>
          <p:cNvSpPr/>
          <p:nvPr/>
        </p:nvSpPr>
        <p:spPr>
          <a:xfrm>
            <a:off x="1066800" y="9525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1066800" y="9525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2</a:t>
            </a:r>
          </a:p>
        </p:txBody>
      </p:sp>
      <p:sp>
        <p:nvSpPr>
          <p:cNvPr id="21" name="Rectangle 20"/>
          <p:cNvSpPr/>
          <p:nvPr/>
        </p:nvSpPr>
        <p:spPr>
          <a:xfrm>
            <a:off x="1295400" y="9525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2" name="Rectangle 21"/>
          <p:cNvSpPr/>
          <p:nvPr/>
        </p:nvSpPr>
        <p:spPr>
          <a:xfrm>
            <a:off x="1447800" y="9525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TextBox 22"/>
          <p:cNvSpPr txBox="1"/>
          <p:nvPr/>
        </p:nvSpPr>
        <p:spPr>
          <a:xfrm>
            <a:off x="1447800" y="9525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Making Your Bed: The First Task of the Day</a:t>
            </a:r>
          </a:p>
        </p:txBody>
      </p:sp>
      <p:sp>
        <p:nvSpPr>
          <p:cNvPr id="24" name="Rectangle 23"/>
          <p:cNvSpPr/>
          <p:nvPr/>
        </p:nvSpPr>
        <p:spPr>
          <a:xfrm>
            <a:off x="1066800" y="12192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5" name="Rectangle 24"/>
          <p:cNvSpPr/>
          <p:nvPr/>
        </p:nvSpPr>
        <p:spPr>
          <a:xfrm>
            <a:off x="1066800" y="12192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6" name="Rectangle 25"/>
          <p:cNvSpPr/>
          <p:nvPr/>
        </p:nvSpPr>
        <p:spPr>
          <a:xfrm>
            <a:off x="1162050" y="12192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7" name="Rounded Rectangle 26"/>
          <p:cNvSpPr/>
          <p:nvPr/>
        </p:nvSpPr>
        <p:spPr>
          <a:xfrm>
            <a:off x="1066800" y="12192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TextBox 27"/>
          <p:cNvSpPr txBox="1"/>
          <p:nvPr/>
        </p:nvSpPr>
        <p:spPr>
          <a:xfrm>
            <a:off x="1066800" y="12192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3</a:t>
            </a:r>
          </a:p>
        </p:txBody>
      </p:sp>
      <p:sp>
        <p:nvSpPr>
          <p:cNvPr id="29" name="Rectangle 28"/>
          <p:cNvSpPr/>
          <p:nvPr/>
        </p:nvSpPr>
        <p:spPr>
          <a:xfrm>
            <a:off x="1295400" y="12192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0" name="Rectangle 29"/>
          <p:cNvSpPr/>
          <p:nvPr/>
        </p:nvSpPr>
        <p:spPr>
          <a:xfrm>
            <a:off x="1447800" y="12192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1" name="TextBox 30"/>
          <p:cNvSpPr txBox="1"/>
          <p:nvPr/>
        </p:nvSpPr>
        <p:spPr>
          <a:xfrm>
            <a:off x="1447800" y="12192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The Ripple Effect of Small Accomplishments</a:t>
            </a:r>
          </a:p>
        </p:txBody>
      </p:sp>
      <p:sp>
        <p:nvSpPr>
          <p:cNvPr id="32" name="Rectangle 31"/>
          <p:cNvSpPr/>
          <p:nvPr/>
        </p:nvSpPr>
        <p:spPr>
          <a:xfrm>
            <a:off x="1066800" y="14859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3" name="Rectangle 32"/>
          <p:cNvSpPr/>
          <p:nvPr/>
        </p:nvSpPr>
        <p:spPr>
          <a:xfrm>
            <a:off x="1066800" y="14859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4" name="Rectangle 33"/>
          <p:cNvSpPr/>
          <p:nvPr/>
        </p:nvSpPr>
        <p:spPr>
          <a:xfrm>
            <a:off x="1162050" y="14859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5" name="Rounded Rectangle 34"/>
          <p:cNvSpPr/>
          <p:nvPr/>
        </p:nvSpPr>
        <p:spPr>
          <a:xfrm>
            <a:off x="1066800" y="14859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6" name="TextBox 35"/>
          <p:cNvSpPr txBox="1"/>
          <p:nvPr/>
        </p:nvSpPr>
        <p:spPr>
          <a:xfrm>
            <a:off x="1066800" y="14859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4</a:t>
            </a:r>
          </a:p>
        </p:txBody>
      </p:sp>
      <p:sp>
        <p:nvSpPr>
          <p:cNvPr id="37" name="Rectangle 36"/>
          <p:cNvSpPr/>
          <p:nvPr/>
        </p:nvSpPr>
        <p:spPr>
          <a:xfrm>
            <a:off x="1295400" y="14859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8" name="Rectangle 37"/>
          <p:cNvSpPr/>
          <p:nvPr/>
        </p:nvSpPr>
        <p:spPr>
          <a:xfrm>
            <a:off x="1447800" y="14859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9" name="TextBox 38"/>
          <p:cNvSpPr txBox="1"/>
          <p:nvPr/>
        </p:nvSpPr>
        <p:spPr>
          <a:xfrm>
            <a:off x="1447800" y="14859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Lessons from Navy SEAL Training</a:t>
            </a:r>
          </a:p>
        </p:txBody>
      </p:sp>
      <p:sp>
        <p:nvSpPr>
          <p:cNvPr id="40" name="Rectangle 39"/>
          <p:cNvSpPr/>
          <p:nvPr/>
        </p:nvSpPr>
        <p:spPr>
          <a:xfrm>
            <a:off x="1066800" y="17526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1" name="Rectangle 40"/>
          <p:cNvSpPr/>
          <p:nvPr/>
        </p:nvSpPr>
        <p:spPr>
          <a:xfrm>
            <a:off x="1066800" y="17526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2" name="Rectangle 41"/>
          <p:cNvSpPr/>
          <p:nvPr/>
        </p:nvSpPr>
        <p:spPr>
          <a:xfrm>
            <a:off x="1162050" y="17526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3" name="Rounded Rectangle 42"/>
          <p:cNvSpPr/>
          <p:nvPr/>
        </p:nvSpPr>
        <p:spPr>
          <a:xfrm>
            <a:off x="1066800" y="17526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4" name="TextBox 43"/>
          <p:cNvSpPr txBox="1"/>
          <p:nvPr/>
        </p:nvSpPr>
        <p:spPr>
          <a:xfrm>
            <a:off x="1066800" y="17526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5</a:t>
            </a:r>
          </a:p>
        </p:txBody>
      </p:sp>
      <p:sp>
        <p:nvSpPr>
          <p:cNvPr id="45" name="Rectangle 44"/>
          <p:cNvSpPr/>
          <p:nvPr/>
        </p:nvSpPr>
        <p:spPr>
          <a:xfrm>
            <a:off x="1295400" y="17526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6" name="Rectangle 45"/>
          <p:cNvSpPr/>
          <p:nvPr/>
        </p:nvSpPr>
        <p:spPr>
          <a:xfrm>
            <a:off x="1447800" y="17526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7" name="TextBox 46"/>
          <p:cNvSpPr txBox="1"/>
          <p:nvPr/>
        </p:nvSpPr>
        <p:spPr>
          <a:xfrm>
            <a:off x="1447800" y="17526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The Philosophy Behind Making Your Bed</a:t>
            </a:r>
          </a:p>
        </p:txBody>
      </p:sp>
      <p:sp>
        <p:nvSpPr>
          <p:cNvPr id="48" name="Rectangle 47"/>
          <p:cNvSpPr/>
          <p:nvPr/>
        </p:nvSpPr>
        <p:spPr>
          <a:xfrm>
            <a:off x="1066800" y="20193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9" name="Rectangle 48"/>
          <p:cNvSpPr/>
          <p:nvPr/>
        </p:nvSpPr>
        <p:spPr>
          <a:xfrm>
            <a:off x="1066800" y="20193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0" name="Rectangle 49"/>
          <p:cNvSpPr/>
          <p:nvPr/>
        </p:nvSpPr>
        <p:spPr>
          <a:xfrm>
            <a:off x="1162050" y="20193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1" name="Rounded Rectangle 50"/>
          <p:cNvSpPr/>
          <p:nvPr/>
        </p:nvSpPr>
        <p:spPr>
          <a:xfrm>
            <a:off x="1066800" y="20193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2" name="TextBox 51"/>
          <p:cNvSpPr txBox="1"/>
          <p:nvPr/>
        </p:nvSpPr>
        <p:spPr>
          <a:xfrm>
            <a:off x="1066800" y="20193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6</a:t>
            </a:r>
          </a:p>
        </p:txBody>
      </p:sp>
      <p:sp>
        <p:nvSpPr>
          <p:cNvPr id="53" name="Rectangle 52"/>
          <p:cNvSpPr/>
          <p:nvPr/>
        </p:nvSpPr>
        <p:spPr>
          <a:xfrm>
            <a:off x="1295400" y="20193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4" name="Rectangle 53"/>
          <p:cNvSpPr/>
          <p:nvPr/>
        </p:nvSpPr>
        <p:spPr>
          <a:xfrm>
            <a:off x="1447800" y="20193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5" name="TextBox 54"/>
          <p:cNvSpPr txBox="1"/>
          <p:nvPr/>
        </p:nvSpPr>
        <p:spPr>
          <a:xfrm>
            <a:off x="1447800" y="20193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Resilience and Overcoming Challenges</a:t>
            </a:r>
          </a:p>
        </p:txBody>
      </p:sp>
      <p:sp>
        <p:nvSpPr>
          <p:cNvPr id="56" name="Rectangle 55"/>
          <p:cNvSpPr/>
          <p:nvPr/>
        </p:nvSpPr>
        <p:spPr>
          <a:xfrm>
            <a:off x="1066800" y="22860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7" name="Rectangle 56"/>
          <p:cNvSpPr/>
          <p:nvPr/>
        </p:nvSpPr>
        <p:spPr>
          <a:xfrm>
            <a:off x="1066800" y="22860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8" name="Rectangle 57"/>
          <p:cNvSpPr/>
          <p:nvPr/>
        </p:nvSpPr>
        <p:spPr>
          <a:xfrm>
            <a:off x="1162050" y="22860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9" name="Rounded Rectangle 58"/>
          <p:cNvSpPr/>
          <p:nvPr/>
        </p:nvSpPr>
        <p:spPr>
          <a:xfrm>
            <a:off x="1066800" y="22860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0" name="TextBox 59"/>
          <p:cNvSpPr txBox="1"/>
          <p:nvPr/>
        </p:nvSpPr>
        <p:spPr>
          <a:xfrm>
            <a:off x="1066800" y="22860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7</a:t>
            </a:r>
          </a:p>
        </p:txBody>
      </p:sp>
      <p:sp>
        <p:nvSpPr>
          <p:cNvPr id="61" name="Rectangle 60"/>
          <p:cNvSpPr/>
          <p:nvPr/>
        </p:nvSpPr>
        <p:spPr>
          <a:xfrm>
            <a:off x="1295400" y="22860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2" name="Rectangle 61"/>
          <p:cNvSpPr/>
          <p:nvPr/>
        </p:nvSpPr>
        <p:spPr>
          <a:xfrm>
            <a:off x="1447800" y="22860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3" name="TextBox 62"/>
          <p:cNvSpPr txBox="1"/>
          <p:nvPr/>
        </p:nvSpPr>
        <p:spPr>
          <a:xfrm>
            <a:off x="1447800" y="22860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The Role of Hope in Personal Growth</a:t>
            </a:r>
          </a:p>
        </p:txBody>
      </p:sp>
      <p:sp>
        <p:nvSpPr>
          <p:cNvPr id="64" name="Rectangle 63"/>
          <p:cNvSpPr/>
          <p:nvPr/>
        </p:nvSpPr>
        <p:spPr>
          <a:xfrm>
            <a:off x="1066800" y="25527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5" name="Rectangle 64"/>
          <p:cNvSpPr/>
          <p:nvPr/>
        </p:nvSpPr>
        <p:spPr>
          <a:xfrm>
            <a:off x="1066800" y="25527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6" name="Rectangle 65"/>
          <p:cNvSpPr/>
          <p:nvPr/>
        </p:nvSpPr>
        <p:spPr>
          <a:xfrm>
            <a:off x="1162050" y="25527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7" name="Rounded Rectangle 66"/>
          <p:cNvSpPr/>
          <p:nvPr/>
        </p:nvSpPr>
        <p:spPr>
          <a:xfrm>
            <a:off x="1066800" y="25527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8" name="TextBox 67"/>
          <p:cNvSpPr txBox="1"/>
          <p:nvPr/>
        </p:nvSpPr>
        <p:spPr>
          <a:xfrm>
            <a:off x="1066800" y="25527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8</a:t>
            </a:r>
          </a:p>
        </p:txBody>
      </p:sp>
      <p:sp>
        <p:nvSpPr>
          <p:cNvPr id="69" name="Rectangle 68"/>
          <p:cNvSpPr/>
          <p:nvPr/>
        </p:nvSpPr>
        <p:spPr>
          <a:xfrm>
            <a:off x="1295400" y="25527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0" name="Rectangle 69"/>
          <p:cNvSpPr/>
          <p:nvPr/>
        </p:nvSpPr>
        <p:spPr>
          <a:xfrm>
            <a:off x="1447800" y="25527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1" name="TextBox 70"/>
          <p:cNvSpPr txBox="1"/>
          <p:nvPr/>
        </p:nvSpPr>
        <p:spPr>
          <a:xfrm>
            <a:off x="1447800" y="25527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The Bell: A Symbol of Quitting</a:t>
            </a:r>
          </a:p>
        </p:txBody>
      </p:sp>
      <p:sp>
        <p:nvSpPr>
          <p:cNvPr id="72" name="Rectangle 71"/>
          <p:cNvSpPr/>
          <p:nvPr/>
        </p:nvSpPr>
        <p:spPr>
          <a:xfrm>
            <a:off x="1066800" y="28194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3" name="Rectangle 72"/>
          <p:cNvSpPr/>
          <p:nvPr/>
        </p:nvSpPr>
        <p:spPr>
          <a:xfrm>
            <a:off x="1066800" y="28194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4" name="Rectangle 73"/>
          <p:cNvSpPr/>
          <p:nvPr/>
        </p:nvSpPr>
        <p:spPr>
          <a:xfrm>
            <a:off x="1162050" y="28194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5" name="Rounded Rectangle 74"/>
          <p:cNvSpPr/>
          <p:nvPr/>
        </p:nvSpPr>
        <p:spPr>
          <a:xfrm>
            <a:off x="1066800" y="28194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6" name="TextBox 75"/>
          <p:cNvSpPr txBox="1"/>
          <p:nvPr/>
        </p:nvSpPr>
        <p:spPr>
          <a:xfrm>
            <a:off x="1066800" y="28194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9</a:t>
            </a:r>
          </a:p>
        </p:txBody>
      </p:sp>
      <p:sp>
        <p:nvSpPr>
          <p:cNvPr id="77" name="Rectangle 76"/>
          <p:cNvSpPr/>
          <p:nvPr/>
        </p:nvSpPr>
        <p:spPr>
          <a:xfrm>
            <a:off x="1295400" y="28194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8" name="Rectangle 77"/>
          <p:cNvSpPr/>
          <p:nvPr/>
        </p:nvSpPr>
        <p:spPr>
          <a:xfrm>
            <a:off x="1447800" y="28194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9" name="TextBox 78"/>
          <p:cNvSpPr txBox="1"/>
          <p:nvPr/>
        </p:nvSpPr>
        <p:spPr>
          <a:xfrm>
            <a:off x="1447800" y="28194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Taking Risks and Facing Difficulties</a:t>
            </a:r>
          </a:p>
        </p:txBody>
      </p:sp>
      <p:sp>
        <p:nvSpPr>
          <p:cNvPr id="80" name="Rectangle 79"/>
          <p:cNvSpPr/>
          <p:nvPr/>
        </p:nvSpPr>
        <p:spPr>
          <a:xfrm>
            <a:off x="1066800" y="30861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1" name="Rectangle 80"/>
          <p:cNvSpPr/>
          <p:nvPr/>
        </p:nvSpPr>
        <p:spPr>
          <a:xfrm>
            <a:off x="1066800" y="30861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2" name="Rectangle 81"/>
          <p:cNvSpPr/>
          <p:nvPr/>
        </p:nvSpPr>
        <p:spPr>
          <a:xfrm>
            <a:off x="1162050" y="30861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3" name="Rounded Rectangle 82"/>
          <p:cNvSpPr/>
          <p:nvPr/>
        </p:nvSpPr>
        <p:spPr>
          <a:xfrm>
            <a:off x="1066800" y="30861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4" name="TextBox 83"/>
          <p:cNvSpPr txBox="1"/>
          <p:nvPr/>
        </p:nvSpPr>
        <p:spPr>
          <a:xfrm>
            <a:off x="1066800" y="30861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10</a:t>
            </a:r>
          </a:p>
        </p:txBody>
      </p:sp>
      <p:sp>
        <p:nvSpPr>
          <p:cNvPr id="85" name="Rectangle 84"/>
          <p:cNvSpPr/>
          <p:nvPr/>
        </p:nvSpPr>
        <p:spPr>
          <a:xfrm>
            <a:off x="1295400" y="30861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6" name="Rectangle 85"/>
          <p:cNvSpPr/>
          <p:nvPr/>
        </p:nvSpPr>
        <p:spPr>
          <a:xfrm>
            <a:off x="1447800" y="30861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7" name="TextBox 86"/>
          <p:cNvSpPr txBox="1"/>
          <p:nvPr/>
        </p:nvSpPr>
        <p:spPr>
          <a:xfrm>
            <a:off x="1447800" y="30861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Empowering Others: The Ripple Effect of Change</a:t>
            </a:r>
          </a:p>
        </p:txBody>
      </p:sp>
      <p:sp>
        <p:nvSpPr>
          <p:cNvPr id="88" name="Rectangle 87"/>
          <p:cNvSpPr/>
          <p:nvPr/>
        </p:nvSpPr>
        <p:spPr>
          <a:xfrm>
            <a:off x="1066800" y="33528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9" name="Rectangle 88"/>
          <p:cNvSpPr/>
          <p:nvPr/>
        </p:nvSpPr>
        <p:spPr>
          <a:xfrm>
            <a:off x="1066800" y="33528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0" name="Rectangle 89"/>
          <p:cNvSpPr/>
          <p:nvPr/>
        </p:nvSpPr>
        <p:spPr>
          <a:xfrm>
            <a:off x="1162050" y="33528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1" name="Rounded Rectangle 90"/>
          <p:cNvSpPr/>
          <p:nvPr/>
        </p:nvSpPr>
        <p:spPr>
          <a:xfrm>
            <a:off x="1066800" y="33528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2" name="TextBox 91"/>
          <p:cNvSpPr txBox="1"/>
          <p:nvPr/>
        </p:nvSpPr>
        <p:spPr>
          <a:xfrm>
            <a:off x="1066800" y="33528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11</a:t>
            </a:r>
          </a:p>
        </p:txBody>
      </p:sp>
      <p:sp>
        <p:nvSpPr>
          <p:cNvPr id="93" name="Rectangle 92"/>
          <p:cNvSpPr/>
          <p:nvPr/>
        </p:nvSpPr>
        <p:spPr>
          <a:xfrm>
            <a:off x="1295400" y="33528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4" name="Rectangle 93"/>
          <p:cNvSpPr/>
          <p:nvPr/>
        </p:nvSpPr>
        <p:spPr>
          <a:xfrm>
            <a:off x="1447800" y="33528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5" name="TextBox 94"/>
          <p:cNvSpPr txBox="1"/>
          <p:nvPr/>
        </p:nvSpPr>
        <p:spPr>
          <a:xfrm>
            <a:off x="1447800" y="33528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Conclusion: The Impact of Small Actions on the World</a:t>
            </a:r>
          </a:p>
        </p:txBody>
      </p:sp>
      <p:sp>
        <p:nvSpPr>
          <p:cNvPr id="96" name="Rectangle 95"/>
          <p:cNvSpPr/>
          <p:nvPr/>
        </p:nvSpPr>
        <p:spPr>
          <a:xfrm>
            <a:off x="1066800" y="36195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7" name="Rectangle 96"/>
          <p:cNvSpPr/>
          <p:nvPr/>
        </p:nvSpPr>
        <p:spPr>
          <a:xfrm>
            <a:off x="1066800" y="36195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8" name="Rectangle 97"/>
          <p:cNvSpPr/>
          <p:nvPr/>
        </p:nvSpPr>
        <p:spPr>
          <a:xfrm>
            <a:off x="1162050" y="36195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9" name="Rounded Rectangle 98"/>
          <p:cNvSpPr/>
          <p:nvPr/>
        </p:nvSpPr>
        <p:spPr>
          <a:xfrm>
            <a:off x="1066800" y="36195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0" name="TextBox 99"/>
          <p:cNvSpPr txBox="1"/>
          <p:nvPr/>
        </p:nvSpPr>
        <p:spPr>
          <a:xfrm>
            <a:off x="1066800" y="36195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12</a:t>
            </a:r>
          </a:p>
        </p:txBody>
      </p:sp>
      <p:sp>
        <p:nvSpPr>
          <p:cNvPr id="101" name="Rectangle 100"/>
          <p:cNvSpPr/>
          <p:nvPr/>
        </p:nvSpPr>
        <p:spPr>
          <a:xfrm>
            <a:off x="1295400" y="36195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2" name="Rectangle 101"/>
          <p:cNvSpPr/>
          <p:nvPr/>
        </p:nvSpPr>
        <p:spPr>
          <a:xfrm>
            <a:off x="1447800" y="36195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3" name="TextBox 102"/>
          <p:cNvSpPr txBox="1"/>
          <p:nvPr/>
        </p:nvSpPr>
        <p:spPr>
          <a:xfrm>
            <a:off x="1447800" y="3619500"/>
            <a:ext cx="66294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Q&amp;A: Engaging with the Audience</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Introduction: The Significance of Small Actions</a:t>
            </a:r>
          </a:p>
        </p:txBody>
      </p:sp>
      <p:sp>
        <p:nvSpPr>
          <p:cNvPr id="4" name="Subtitle 3"/>
          <p:cNvSpPr>
            <a:spLocks noGrp="1"/>
          </p:cNvSpPr>
          <p:nvPr>
            <p:ph type="subTitle" idx="13"/>
          </p:nvPr>
        </p:nvSpPr>
        <p:spPr/>
        <p:txBody>
          <a:bodyPr>
            <a:normAutofit/>
          </a:bodyPr>
          <a:lstStyle/>
          <a:p>
            <a:r>
              <a:t>Overview and Importance of Small Tasks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200">
                <a:solidFill>
                  <a:srgbClr val="616161"/>
                </a:solidFill>
                <a:latin typeface="Proxima Nova"/>
              </a:defRPr>
            </a:pPr>
          </a:p>
        </p:txBody>
      </p:sp>
      <p:sp>
        <p:nvSpPr>
          <p:cNvPr id="7" name="Rectangle 6"/>
          <p:cNvSpPr/>
          <p:nvPr/>
        </p:nvSpPr>
        <p:spPr>
          <a:xfrm>
            <a:off x="228600" y="1508670"/>
            <a:ext cx="8686800" cy="3135213"/>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3135213"/>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3135213"/>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88888"/>
              <a:buFont typeface="Arial"/>
              <a:buChar char="•"/>
            </a:pPr>
            <a:r>
              <a:rPr b="1" i="0" sz="1200">
                <a:solidFill>
                  <a:srgbClr val="616161"/>
                </a:solidFill>
                <a:latin typeface="Proxima Nova"/>
              </a:rPr>
              <a:t>Overview of Small Actions:</a:t>
            </a:r>
            <a:r>
              <a:rPr b="0" i="0" sz="1200">
                <a:solidFill>
                  <a:srgbClr val="616161"/>
                </a:solidFill>
                <a:latin typeface="Proxima Nova"/>
              </a:rPr>
              <a:t> Small actions, such as making your bed, serve as foundational tasks that set the tone for the day ahead. They are often overlooked but play a crucial role in establishing a productive mindset.</a:t>
            </a:r>
          </a:p>
          <a:p>
            <a:pPr lvl="1" algn="l" marL="228600" indent="-91440">
              <a:spcBef>
                <a:spcPts val="1200"/>
              </a:spcBef>
              <a:spcAft>
                <a:spcPts val="0"/>
              </a:spcAft>
              <a:buSzPct val="88888"/>
              <a:buFont typeface="Arial"/>
              <a:buChar char="•"/>
            </a:pPr>
            <a:r>
              <a:rPr b="1" i="0" sz="1200">
                <a:solidFill>
                  <a:srgbClr val="616161"/>
                </a:solidFill>
                <a:latin typeface="Proxima Nova"/>
              </a:rPr>
              <a:t>Importance of Small Tasks:</a:t>
            </a:r>
            <a:r>
              <a:rPr b="0" i="0" sz="1200">
                <a:solidFill>
                  <a:srgbClr val="616161"/>
                </a:solidFill>
                <a:latin typeface="Proxima Nova"/>
              </a:rPr>
              <a:t> Engaging in small tasks fosters a sense of responsibility and discipline, which can lead to greater achievements over time. These tasks are the building blocks of larger goals.</a:t>
            </a:r>
          </a:p>
          <a:p>
            <a:pPr lvl="1" algn="l" marL="228600" indent="-91440">
              <a:spcBef>
                <a:spcPts val="1200"/>
              </a:spcBef>
              <a:spcAft>
                <a:spcPts val="0"/>
              </a:spcAft>
              <a:buSzPct val="88888"/>
              <a:buFont typeface="Arial"/>
              <a:buChar char="•"/>
            </a:pPr>
            <a:r>
              <a:rPr b="1" i="0" sz="1200">
                <a:solidFill>
                  <a:srgbClr val="616161"/>
                </a:solidFill>
                <a:latin typeface="Proxima Nova"/>
              </a:rPr>
              <a:t>Connection to Larger Goals:</a:t>
            </a:r>
            <a:r>
              <a:rPr b="0" i="0" sz="1200">
                <a:solidFill>
                  <a:srgbClr val="616161"/>
                </a:solidFill>
                <a:latin typeface="Proxima Nova"/>
              </a:rPr>
              <a:t> By completing small tasks, individuals create a pathway to achieving larger objectives. This connection reinforces the idea that every significant accomplishment begins with a single step.</a:t>
            </a:r>
          </a:p>
        </p:txBody>
      </p:sp>
      <p:sp>
        <p:nvSpPr>
          <p:cNvPr id="10" name="Rectangle 9"/>
          <p:cNvSpPr/>
          <p:nvPr/>
        </p:nvSpPr>
        <p:spPr>
          <a:xfrm>
            <a:off x="4724400" y="1508670"/>
            <a:ext cx="4190999" cy="3135213"/>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bhkfm7et.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Annie Spratt on Unsplash</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Making Your Bed: The First Task of the Day</a:t>
            </a:r>
          </a:p>
        </p:txBody>
      </p:sp>
      <p:sp>
        <p:nvSpPr>
          <p:cNvPr id="4" name="Subtitle 3"/>
          <p:cNvSpPr>
            <a:spLocks noGrp="1"/>
          </p:cNvSpPr>
          <p:nvPr>
            <p:ph type="subTitle" idx="13"/>
          </p:nvPr>
        </p:nvSpPr>
        <p:spPr/>
        <p:txBody>
          <a:bodyPr>
            <a:normAutofit/>
          </a:bodyPr>
          <a:lstStyle/>
          <a:p>
            <a:r>
              <a:t>Daily Routine and Sense of Accomplishment</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09562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309562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309562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Daily Routine:</a:t>
            </a:r>
            <a:r>
              <a:rPr b="0" i="0" sz="1300">
                <a:solidFill>
                  <a:srgbClr val="616161"/>
                </a:solidFill>
                <a:latin typeface="Proxima Nova"/>
              </a:rPr>
              <a:t> Incorporating the act of making your bed into your daily routine establishes a sense of order and discipline. It is a simple yet effective way to start the day with intention.</a:t>
            </a:r>
          </a:p>
          <a:p>
            <a:pPr lvl="1" algn="l" marL="228600" indent="-91440">
              <a:spcBef>
                <a:spcPts val="1200"/>
              </a:spcBef>
              <a:spcAft>
                <a:spcPts val="0"/>
              </a:spcAft>
              <a:buSzPct val="100000"/>
              <a:buFont typeface="Arial"/>
              <a:buChar char="•"/>
            </a:pPr>
            <a:r>
              <a:rPr b="1" i="0" sz="1300">
                <a:solidFill>
                  <a:srgbClr val="616161"/>
                </a:solidFill>
                <a:latin typeface="Proxima Nova"/>
              </a:rPr>
              <a:t>Sense of Accomplishment:</a:t>
            </a:r>
            <a:r>
              <a:rPr b="0" i="0" sz="1300">
                <a:solidFill>
                  <a:srgbClr val="616161"/>
                </a:solidFill>
                <a:latin typeface="Proxima Nova"/>
              </a:rPr>
              <a:t> Completing the first task of the day, no matter how small, instills a sense of pride and achievement. This initial success can motivate individuals to tackle more significant challenges throughout the day.</a:t>
            </a:r>
          </a:p>
          <a:p>
            <a:pPr lvl="1" algn="l" marL="228600" indent="-91440">
              <a:spcBef>
                <a:spcPts val="1200"/>
              </a:spcBef>
              <a:spcAft>
                <a:spcPts val="0"/>
              </a:spcAft>
              <a:buSzPct val="100000"/>
              <a:buFont typeface="Arial"/>
              <a:buChar char="•"/>
            </a:pPr>
            <a:r>
              <a:rPr b="1" i="0" sz="1300">
                <a:solidFill>
                  <a:srgbClr val="616161"/>
                </a:solidFill>
                <a:latin typeface="Proxima Nova"/>
              </a:rPr>
              <a:t>Psychological Benefits:</a:t>
            </a:r>
            <a:r>
              <a:rPr b="0" i="0" sz="1300">
                <a:solidFill>
                  <a:srgbClr val="616161"/>
                </a:solidFill>
                <a:latin typeface="Proxima Nova"/>
              </a:rPr>
              <a:t> The psychological impact of making your bed extends beyond the physical act. It can enhance mood, reduce stress, and create a positive mindset that carries through the day.</a:t>
            </a:r>
          </a:p>
        </p:txBody>
      </p:sp>
      <p:sp>
        <p:nvSpPr>
          <p:cNvPr id="10" name="Rectangle 9"/>
          <p:cNvSpPr/>
          <p:nvPr/>
        </p:nvSpPr>
        <p:spPr>
          <a:xfrm>
            <a:off x="4724400" y="1508670"/>
            <a:ext cx="4190999" cy="309562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bv45jcu1.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Bekah Russom on Unsplash</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The Ripple Effect of Small Accomplishments</a:t>
            </a:r>
          </a:p>
        </p:txBody>
      </p:sp>
      <p:sp>
        <p:nvSpPr>
          <p:cNvPr id="4" name="Subtitle 3"/>
          <p:cNvSpPr>
            <a:spLocks noGrp="1"/>
          </p:cNvSpPr>
          <p:nvPr>
            <p:ph type="subTitle" idx="13"/>
          </p:nvPr>
        </p:nvSpPr>
        <p:spPr/>
        <p:txBody>
          <a:bodyPr>
            <a:normAutofit/>
          </a:bodyPr>
          <a:lstStyle/>
          <a:p>
            <a:r>
              <a:t>Building Momentum and Daily Productivity</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275778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Building Momentum:</a:t>
            </a:r>
            <a:r>
              <a:rPr b="0" i="0" sz="1300">
                <a:solidFill>
                  <a:srgbClr val="616161"/>
                </a:solidFill>
                <a:latin typeface="Proxima Nova"/>
              </a:rPr>
              <a:t> Small accomplishments create a chain reaction, where each completed task builds upon the last, leading to increased productivity and motivation.</a:t>
            </a:r>
          </a:p>
          <a:p>
            <a:pPr lvl="1" algn="l" marL="228600" indent="-91440">
              <a:spcBef>
                <a:spcPts val="1200"/>
              </a:spcBef>
              <a:spcAft>
                <a:spcPts val="0"/>
              </a:spcAft>
              <a:buSzPct val="100000"/>
              <a:buFont typeface="Arial"/>
              <a:buChar char="•"/>
            </a:pPr>
            <a:r>
              <a:rPr b="1" i="0" sz="1300">
                <a:solidFill>
                  <a:srgbClr val="616161"/>
                </a:solidFill>
                <a:latin typeface="Proxima Nova"/>
              </a:rPr>
              <a:t>Encouragement for Further Tasks:</a:t>
            </a:r>
            <a:r>
              <a:rPr b="0" i="0" sz="1300">
                <a:solidFill>
                  <a:srgbClr val="616161"/>
                </a:solidFill>
                <a:latin typeface="Proxima Nova"/>
              </a:rPr>
              <a:t> The satisfaction derived from completing small tasks encourages individuals to take on more significant challenges, fostering a proactive mindset.</a:t>
            </a:r>
          </a:p>
          <a:p>
            <a:pPr lvl="1" algn="l" marL="228600" indent="-91440">
              <a:spcBef>
                <a:spcPts val="1200"/>
              </a:spcBef>
              <a:spcAft>
                <a:spcPts val="0"/>
              </a:spcAft>
              <a:buSzPct val="100000"/>
              <a:buFont typeface="Arial"/>
              <a:buChar char="•"/>
            </a:pPr>
            <a:r>
              <a:rPr b="1" i="0" sz="1300">
                <a:solidFill>
                  <a:srgbClr val="616161"/>
                </a:solidFill>
                <a:latin typeface="Proxima Nova"/>
              </a:rPr>
              <a:t>Daily Productivity:</a:t>
            </a:r>
            <a:r>
              <a:rPr b="0" i="0" sz="1300">
                <a:solidFill>
                  <a:srgbClr val="616161"/>
                </a:solidFill>
                <a:latin typeface="Proxima Nova"/>
              </a:rPr>
              <a:t> By focusing on small tasks, individuals can enhance their overall productivity, leading to a more fulfilling and accomplished day.</a:t>
            </a:r>
          </a:p>
        </p:txBody>
      </p:sp>
      <p:sp>
        <p:nvSpPr>
          <p:cNvPr id="10" name="Rectangle 9"/>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3dfklrr9.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Koen Emmers on Unsplash</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Lessons from Navy SEAL Training</a:t>
            </a:r>
          </a:p>
        </p:txBody>
      </p:sp>
      <p:sp>
        <p:nvSpPr>
          <p:cNvPr id="4" name="Subtitle 3"/>
          <p:cNvSpPr>
            <a:spLocks noGrp="1"/>
          </p:cNvSpPr>
          <p:nvPr>
            <p:ph type="subTitle" idx="13"/>
          </p:nvPr>
        </p:nvSpPr>
        <p:spPr/>
        <p:txBody>
          <a:bodyPr>
            <a:normAutofit/>
          </a:bodyPr>
          <a:lstStyle/>
          <a:p>
            <a:r>
              <a:t>Discipline and Attention to Detail</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296346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Discipline:</a:t>
            </a:r>
            <a:r>
              <a:rPr b="0" i="0" sz="1300">
                <a:solidFill>
                  <a:srgbClr val="616161"/>
                </a:solidFill>
                <a:latin typeface="Proxima Nova"/>
              </a:rPr>
              <a:t> Navy SEAL training emphasizes the importance of discipline in achieving excellence. Making your bed is a fundamental exercise in self-discipline that translates to all areas of life.</a:t>
            </a:r>
          </a:p>
          <a:p>
            <a:pPr lvl="1" algn="l" marL="228600" indent="-91440">
              <a:spcBef>
                <a:spcPts val="1200"/>
              </a:spcBef>
              <a:spcAft>
                <a:spcPts val="0"/>
              </a:spcAft>
              <a:buSzPct val="100000"/>
              <a:buFont typeface="Arial"/>
              <a:buChar char="•"/>
            </a:pPr>
            <a:r>
              <a:rPr b="1" i="0" sz="1300">
                <a:solidFill>
                  <a:srgbClr val="616161"/>
                </a:solidFill>
                <a:latin typeface="Proxima Nova"/>
              </a:rPr>
              <a:t>Attention to Detail:</a:t>
            </a:r>
            <a:r>
              <a:rPr b="0" i="0" sz="1300">
                <a:solidFill>
                  <a:srgbClr val="616161"/>
                </a:solidFill>
                <a:latin typeface="Proxima Nova"/>
              </a:rPr>
              <a:t> The meticulous nature of making a bed to perfection teaches the value of attention to detail, which is essential in high-stakes environments like military operations.</a:t>
            </a:r>
          </a:p>
          <a:p>
            <a:pPr lvl="1" algn="l" marL="228600" indent="-91440">
              <a:spcBef>
                <a:spcPts val="1200"/>
              </a:spcBef>
              <a:spcAft>
                <a:spcPts val="0"/>
              </a:spcAft>
              <a:buSzPct val="100000"/>
              <a:buFont typeface="Arial"/>
              <a:buChar char="•"/>
            </a:pPr>
            <a:r>
              <a:rPr b="1" i="0" sz="1300">
                <a:solidFill>
                  <a:srgbClr val="616161"/>
                </a:solidFill>
                <a:latin typeface="Proxima Nova"/>
              </a:rPr>
              <a:t>Importance of Routine:</a:t>
            </a:r>
            <a:r>
              <a:rPr b="0" i="0" sz="1300">
                <a:solidFill>
                  <a:srgbClr val="616161"/>
                </a:solidFill>
                <a:latin typeface="Proxima Nova"/>
              </a:rPr>
              <a:t> Establishing a routine, such as making your bed, instills a sense of order and predictability, which is vital for success in both training and everyday life.</a:t>
            </a:r>
          </a:p>
        </p:txBody>
      </p:sp>
      <p:sp>
        <p:nvSpPr>
          <p:cNvPr id="10" name="Rectangle 9"/>
          <p:cNvSpPr/>
          <p:nvPr/>
        </p:nvSpPr>
        <p:spPr>
          <a:xfrm>
            <a:off x="47244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erlzt8jp.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Specna Arms on Unsplash</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The Philosophy Behind Making Your Bed</a:t>
            </a:r>
          </a:p>
        </p:txBody>
      </p:sp>
      <p:sp>
        <p:nvSpPr>
          <p:cNvPr id="4" name="Subtitle 3"/>
          <p:cNvSpPr>
            <a:spLocks noGrp="1"/>
          </p:cNvSpPr>
          <p:nvPr>
            <p:ph type="subTitle" idx="13"/>
          </p:nvPr>
        </p:nvSpPr>
        <p:spPr/>
        <p:txBody>
          <a:bodyPr>
            <a:normAutofit/>
          </a:bodyPr>
          <a:lstStyle/>
          <a:p>
            <a:r>
              <a:t>Symbolism and Mindset</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296346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Symbolism:</a:t>
            </a:r>
            <a:r>
              <a:rPr b="0" i="0" sz="1300">
                <a:solidFill>
                  <a:srgbClr val="616161"/>
                </a:solidFill>
                <a:latin typeface="Proxima Nova"/>
              </a:rPr>
              <a:t> Making your bed symbolizes taking control of your environment and establishing order in your life. It reflects a commitment to personal responsibility and self-care.</a:t>
            </a:r>
          </a:p>
          <a:p>
            <a:pPr lvl="1" algn="l" marL="228600" indent="-91440">
              <a:spcBef>
                <a:spcPts val="1200"/>
              </a:spcBef>
              <a:spcAft>
                <a:spcPts val="0"/>
              </a:spcAft>
              <a:buSzPct val="100000"/>
              <a:buFont typeface="Arial"/>
              <a:buChar char="•"/>
            </a:pPr>
            <a:r>
              <a:rPr b="1" i="0" sz="1300">
                <a:solidFill>
                  <a:srgbClr val="616161"/>
                </a:solidFill>
                <a:latin typeface="Proxima Nova"/>
              </a:rPr>
              <a:t>Mindset:</a:t>
            </a:r>
            <a:r>
              <a:rPr b="0" i="0" sz="1300">
                <a:solidFill>
                  <a:srgbClr val="616161"/>
                </a:solidFill>
                <a:latin typeface="Proxima Nova"/>
              </a:rPr>
              <a:t> The act of making your bed fosters a mindset of achievement and positivity. It encourages individuals to approach their day with purpose and determination.</a:t>
            </a:r>
          </a:p>
          <a:p>
            <a:pPr lvl="1" algn="l" marL="228600" indent="-91440">
              <a:spcBef>
                <a:spcPts val="1200"/>
              </a:spcBef>
              <a:spcAft>
                <a:spcPts val="0"/>
              </a:spcAft>
              <a:buSzPct val="100000"/>
              <a:buFont typeface="Arial"/>
              <a:buChar char="•"/>
            </a:pPr>
            <a:r>
              <a:rPr b="1" i="0" sz="1300">
                <a:solidFill>
                  <a:srgbClr val="616161"/>
                </a:solidFill>
                <a:latin typeface="Proxima Nova"/>
              </a:rPr>
              <a:t>Importance of the Little Things:</a:t>
            </a:r>
            <a:r>
              <a:rPr b="0" i="0" sz="1300">
                <a:solidFill>
                  <a:srgbClr val="616161"/>
                </a:solidFill>
                <a:latin typeface="Proxima Nova"/>
              </a:rPr>
              <a:t> Recognizing the significance of small actions can lead to greater awareness and appreciation for the little things in life, which often have a profound impact.</a:t>
            </a:r>
          </a:p>
        </p:txBody>
      </p:sp>
      <p:sp>
        <p:nvSpPr>
          <p:cNvPr id="10" name="Rectangle 9"/>
          <p:cNvSpPr/>
          <p:nvPr/>
        </p:nvSpPr>
        <p:spPr>
          <a:xfrm>
            <a:off x="47244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x8jrmyhn.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Lilian Dibbern on Unsplash</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Resilience and Overcoming Challenges</a:t>
            </a:r>
          </a:p>
        </p:txBody>
      </p:sp>
      <p:sp>
        <p:nvSpPr>
          <p:cNvPr id="4" name="Subtitle 3"/>
          <p:cNvSpPr>
            <a:spLocks noGrp="1"/>
          </p:cNvSpPr>
          <p:nvPr>
            <p:ph type="subTitle" idx="13"/>
          </p:nvPr>
        </p:nvSpPr>
        <p:spPr/>
        <p:txBody>
          <a:bodyPr>
            <a:normAutofit/>
          </a:bodyPr>
          <a:lstStyle/>
          <a:p>
            <a:r>
              <a:t>Facing Adversity and Learning from Failure</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296346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Facing Adversity:</a:t>
            </a:r>
            <a:r>
              <a:rPr b="0" i="0" sz="1300">
                <a:solidFill>
                  <a:srgbClr val="616161"/>
                </a:solidFill>
                <a:latin typeface="Proxima Nova"/>
              </a:rPr>
              <a:t> Resilience is built through facing challenges head-on. The act of making your bed can serve as a metaphor for confronting difficulties in life with determination.</a:t>
            </a:r>
          </a:p>
          <a:p>
            <a:pPr lvl="1" algn="l" marL="228600" indent="-91440">
              <a:spcBef>
                <a:spcPts val="1200"/>
              </a:spcBef>
              <a:spcAft>
                <a:spcPts val="0"/>
              </a:spcAft>
              <a:buSzPct val="100000"/>
              <a:buFont typeface="Arial"/>
              <a:buChar char="•"/>
            </a:pPr>
            <a:r>
              <a:rPr b="1" i="0" sz="1300">
                <a:solidFill>
                  <a:srgbClr val="616161"/>
                </a:solidFill>
                <a:latin typeface="Proxima Nova"/>
              </a:rPr>
              <a:t>Importance of Perseverance:</a:t>
            </a:r>
            <a:r>
              <a:rPr b="0" i="0" sz="1300">
                <a:solidFill>
                  <a:srgbClr val="616161"/>
                </a:solidFill>
                <a:latin typeface="Proxima Nova"/>
              </a:rPr>
              <a:t> Perseverance is key to overcoming obstacles. The discipline learned from small tasks can help individuals push through tough times and emerge stronger.</a:t>
            </a:r>
          </a:p>
          <a:p>
            <a:pPr lvl="1" algn="l" marL="228600" indent="-91440">
              <a:spcBef>
                <a:spcPts val="1200"/>
              </a:spcBef>
              <a:spcAft>
                <a:spcPts val="0"/>
              </a:spcAft>
              <a:buSzPct val="100000"/>
              <a:buFont typeface="Arial"/>
              <a:buChar char="•"/>
            </a:pPr>
            <a:r>
              <a:rPr b="1" i="0" sz="1300">
                <a:solidFill>
                  <a:srgbClr val="616161"/>
                </a:solidFill>
                <a:latin typeface="Proxima Nova"/>
              </a:rPr>
              <a:t>Learning from Failure:</a:t>
            </a:r>
            <a:r>
              <a:rPr b="0" i="0" sz="1300">
                <a:solidFill>
                  <a:srgbClr val="616161"/>
                </a:solidFill>
                <a:latin typeface="Proxima Nova"/>
              </a:rPr>
              <a:t> Failure is an inevitable part of growth. Embracing small failures as learning opportunities can lead to greater resilience and success in the long run.</a:t>
            </a:r>
          </a:p>
        </p:txBody>
      </p:sp>
      <p:sp>
        <p:nvSpPr>
          <p:cNvPr id="10" name="Rectangle 9"/>
          <p:cNvSpPr/>
          <p:nvPr/>
        </p:nvSpPr>
        <p:spPr>
          <a:xfrm>
            <a:off x="47244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phvcpjbi.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Ray Cassidy on Unsplash</a:t>
            </a: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1</Words>
  <Application>Microsoft Macintosh PowerPoint</Application>
  <PresentationFormat>On-screen Show (16:9)</PresentationFormat>
  <Paragraphs>1</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Proxima Nova</vt:lpstr>
      <vt:lpstr>Spearmint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Lightstone GmbH</cp:lastModifiedBy>
  <cp:revision>3</cp:revision>
  <dcterms:modified xsi:type="dcterms:W3CDTF">2024-08-19T12:09:31Z</dcterms:modified>
</cp:coreProperties>
</file>